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media/image9.tiff" ContentType="image/tiff"/>
  <Override PartName="/ppt/media/image8.tiff" ContentType="image/tiff"/>
  <Override PartName="/ppt/media/image6.tiff" ContentType="image/tiff"/>
  <Override PartName="/ppt/media/image4.png" ContentType="image/png"/>
  <Override PartName="/ppt/media/image10.tiff" ContentType="image/tiff"/>
  <Override PartName="/ppt/media/image7.tiff" ContentType="image/tiff"/>
  <Override PartName="/ppt/media/image3.png" ContentType="image/png"/>
  <Override PartName="/ppt/media/image5.jpeg" ContentType="image/jpeg"/>
  <Override PartName="/ppt/media/image2.png" ContentType="image/png"/>
  <Override PartName="/ppt/media/image1.jpeg" ContentType="image/jpe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</p:sldMasterIdLst>
  <p:sldIdLst>
    <p:sldId id="256" r:id="rId3"/>
  </p:sldIdLst>
  <p:sldSz cx="30275212" cy="42803762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
</Relationships>
</file>

<file path=ppt/media/image1.jpeg>
</file>

<file path=ppt/media/image10.tiff>
</file>

<file path=ppt/media/image2.png>
</file>

<file path=ppt/media/image3.png>
</file>

<file path=ppt/media/image4.png>
</file>

<file path=ppt/media/image5.jpeg>
</file>

<file path=ppt/media/image6.tiff>
</file>

<file path=ppt/media/image7.tiff>
</file>

<file path=ppt/media/image8.tiff>
</file>

<file path=ppt/media/image9.tiff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620240" y="-88200"/>
            <a:ext cx="24935400" cy="171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620240" y="1792080"/>
            <a:ext cx="24935400" cy="171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620240" y="-88200"/>
            <a:ext cx="12168360" cy="171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17397360" y="-88200"/>
            <a:ext cx="12168360" cy="171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17397360" y="1792080"/>
            <a:ext cx="12168360" cy="171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4620240" y="1792080"/>
            <a:ext cx="12168360" cy="171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620240" y="-88200"/>
            <a:ext cx="24935400" cy="3599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620240" y="-88200"/>
            <a:ext cx="24935400" cy="3599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3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14832000" y="-88560"/>
            <a:ext cx="4511520" cy="359964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4832000" y="-88560"/>
            <a:ext cx="4511520" cy="35996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4620240" y="-88200"/>
            <a:ext cx="24935400" cy="3600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620240" y="-88200"/>
            <a:ext cx="24935400" cy="3599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620240" y="-88200"/>
            <a:ext cx="12168360" cy="3599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17397360" y="-88200"/>
            <a:ext cx="12168360" cy="3599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1513440" y="1707840"/>
            <a:ext cx="27247320" cy="33134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620240" y="-88200"/>
            <a:ext cx="12168360" cy="171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20240" y="1792080"/>
            <a:ext cx="12168360" cy="171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17397360" y="-88200"/>
            <a:ext cx="12168360" cy="3599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620240" y="-88200"/>
            <a:ext cx="12168360" cy="3599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17397360" y="-88200"/>
            <a:ext cx="12168360" cy="171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17397360" y="1792080"/>
            <a:ext cx="12168360" cy="171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620240" y="-88200"/>
            <a:ext cx="12168360" cy="171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17397360" y="-88200"/>
            <a:ext cx="12168360" cy="171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620240" y="1792080"/>
            <a:ext cx="24935400" cy="171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38453040"/>
            <a:ext cx="30776400" cy="5293440"/>
          </a:xfrm>
          <a:prstGeom prst="rect">
            <a:avLst/>
          </a:prstGeom>
          <a:solidFill>
            <a:srgbClr val="663366"/>
          </a:solidFill>
          <a:ln w="9360">
            <a:solidFill>
              <a:srgbClr val="fe3187"/>
            </a:solidFill>
            <a:round/>
          </a:ln>
        </p:spPr>
      </p:sp>
      <p:pic>
        <p:nvPicPr>
          <p:cNvPr id="1" name="Picture 2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347360" y="37198440"/>
            <a:ext cx="7927560" cy="2508480"/>
          </a:xfrm>
          <a:prstGeom prst="rect">
            <a:avLst/>
          </a:prstGeom>
          <a:ln>
            <a:noFill/>
          </a:ln>
        </p:spPr>
      </p:pic>
      <p:sp>
        <p:nvSpPr>
          <p:cNvPr id="2" name="CustomShape 2"/>
          <p:cNvSpPr/>
          <p:nvPr/>
        </p:nvSpPr>
        <p:spPr>
          <a:xfrm>
            <a:off x="0" y="0"/>
            <a:ext cx="30776400" cy="5293440"/>
          </a:xfrm>
          <a:prstGeom prst="rect">
            <a:avLst/>
          </a:prstGeom>
          <a:solidFill>
            <a:srgbClr val="663366"/>
          </a:solidFill>
          <a:ln w="9360">
            <a:solidFill>
              <a:srgbClr val="fe3187"/>
            </a:solidFill>
            <a:round/>
          </a:ln>
        </p:spPr>
      </p:sp>
      <p:sp>
        <p:nvSpPr>
          <p:cNvPr id="3" name="CustomShape 3"/>
          <p:cNvSpPr/>
          <p:nvPr/>
        </p:nvSpPr>
        <p:spPr>
          <a:xfrm rot="20817000">
            <a:off x="431640" y="541800"/>
            <a:ext cx="4319640" cy="4319640"/>
          </a:xfrm>
          <a:prstGeom prst="ellipse">
            <a:avLst/>
          </a:prstGeom>
          <a:noFill/>
          <a:ln w="50760">
            <a:solidFill>
              <a:srgbClr val="ffffff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nl-NL" sz="6000">
                <a:solidFill>
                  <a:srgbClr val="ffffff"/>
                </a:solidFill>
                <a:latin typeface="Fontys Frutiger"/>
              </a:rPr>
              <a:t>THINK</a:t>
            </a:r>
            <a:endParaRPr/>
          </a:p>
          <a:p>
            <a:pPr algn="ctr">
              <a:lnSpc>
                <a:spcPct val="100000"/>
              </a:lnSpc>
            </a:pPr>
            <a:r>
              <a:rPr b="1" lang="nl-NL" sz="6000">
                <a:solidFill>
                  <a:srgbClr val="ffffff"/>
                </a:solidFill>
                <a:latin typeface="Fontys Frutiger"/>
              </a:rPr>
              <a:t>BIGGER</a:t>
            </a:r>
            <a:endParaRPr/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4620240" y="-88200"/>
            <a:ext cx="24935400" cy="3599640"/>
          </a:xfrm>
          <a:prstGeom prst="rect">
            <a:avLst/>
          </a:prstGeom>
        </p:spPr>
        <p:txBody>
          <a:bodyPr lIns="720000" rIns="720000" tIns="0" bIns="108000" anchor="b"/>
          <a:p>
            <a:pPr>
              <a:buSzPct val="45000"/>
              <a:buFont typeface="StarSymbol"/>
              <a:buChar char=""/>
            </a:pPr>
            <a:r>
              <a:rPr lang="en-US" sz="10800">
                <a:solidFill>
                  <a:srgbClr val="ffffff"/>
                </a:solidFill>
                <a:latin typeface="Fontys Frutiger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10800">
                <a:solidFill>
                  <a:srgbClr val="ffffff"/>
                </a:solidFill>
                <a:latin typeface="Fontys Frutiger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10800">
                <a:solidFill>
                  <a:srgbClr val="ffffff"/>
                </a:solidFill>
                <a:latin typeface="Fontys Frutiger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0800">
                <a:solidFill>
                  <a:srgbClr val="ffffff"/>
                </a:solidFill>
                <a:latin typeface="Fontys Frutiger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10800">
                <a:solidFill>
                  <a:srgbClr val="ffffff"/>
                </a:solidFill>
                <a:latin typeface="Fontys Frutiger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10800">
                <a:solidFill>
                  <a:srgbClr val="ffffff"/>
                </a:solidFill>
                <a:latin typeface="Fontys Frutiger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en-US" sz="10800">
                <a:solidFill>
                  <a:srgbClr val="ffffff"/>
                </a:solidFill>
                <a:latin typeface="Fontys Frutiger"/>
              </a:rPr>
              <a:t>Seventh Outline LevelInsert title of poster here</a:t>
            </a:r>
            <a:endParaRPr/>
          </a:p>
        </p:txBody>
      </p:sp>
      <p:sp>
        <p:nvSpPr>
          <p:cNvPr id="5" name="PlaceHolder 5"/>
          <p:cNvSpPr>
            <a:spLocks noGrp="1"/>
          </p:cNvSpPr>
          <p:nvPr>
            <p:ph type="body"/>
          </p:nvPr>
        </p:nvSpPr>
        <p:spPr>
          <a:xfrm>
            <a:off x="4620240" y="3511800"/>
            <a:ext cx="24935400" cy="1439640"/>
          </a:xfrm>
          <a:prstGeom prst="rect">
            <a:avLst/>
          </a:prstGeom>
        </p:spPr>
        <p:txBody>
          <a:bodyPr lIns="720000" rIns="720000" tIns="0" bIns="0"/>
          <a:p>
            <a:pPr>
              <a:buSzPct val="45000"/>
              <a:buFont typeface="StarSymbol"/>
              <a:buChar char=""/>
            </a:pPr>
            <a:r>
              <a:rPr lang="en-US" sz="8000">
                <a:solidFill>
                  <a:srgbClr val="000000"/>
                </a:solidFill>
                <a:latin typeface="Fontys Frutiger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8000">
                <a:solidFill>
                  <a:srgbClr val="000000"/>
                </a:solidFill>
                <a:latin typeface="Fontys Frutiger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8000">
                <a:solidFill>
                  <a:srgbClr val="000000"/>
                </a:solidFill>
                <a:latin typeface="Fontys Frutiger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8000">
                <a:solidFill>
                  <a:srgbClr val="000000"/>
                </a:solidFill>
                <a:latin typeface="Fontys Frutiger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8000">
                <a:solidFill>
                  <a:srgbClr val="000000"/>
                </a:solidFill>
                <a:latin typeface="Fontys Frutiger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8000">
                <a:solidFill>
                  <a:srgbClr val="000000"/>
                </a:solidFill>
                <a:latin typeface="Fontys Frutiger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en-US" sz="8000">
                <a:solidFill>
                  <a:srgbClr val="000000"/>
                </a:solidFill>
                <a:latin typeface="Fontys Frutiger"/>
              </a:rPr>
              <a:t>Seventh Outline LevelInsert authors of poster here</a:t>
            </a:r>
            <a:endParaRPr/>
          </a:p>
        </p:txBody>
      </p:sp>
      <p:sp>
        <p:nvSpPr>
          <p:cNvPr id="6" name="CustomShape 6"/>
          <p:cNvSpPr/>
          <p:nvPr/>
        </p:nvSpPr>
        <p:spPr>
          <a:xfrm>
            <a:off x="20620080" y="40557240"/>
            <a:ext cx="8305560" cy="217296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nl-NL" sz="4000">
                <a:solidFill>
                  <a:srgbClr val="0d0d0d"/>
                </a:solidFill>
                <a:latin typeface="Fontys Frutiger"/>
              </a:rPr>
              <a:t>Fontys Hogeschool Engineering</a:t>
            </a:r>
            <a:endParaRPr/>
          </a:p>
          <a:p>
            <a:pPr>
              <a:lnSpc>
                <a:spcPct val="100000"/>
              </a:lnSpc>
            </a:pPr>
            <a:r>
              <a:rPr lang="nl-NL" sz="4000">
                <a:solidFill>
                  <a:srgbClr val="0d0d0d"/>
                </a:solidFill>
                <a:latin typeface="Fontys Frutiger"/>
              </a:rPr>
              <a:t>Rachelsmolen 1, 5612 MA Eindhoven, The Netherlands</a:t>
            </a:r>
            <a:endParaRPr/>
          </a:p>
        </p:txBody>
      </p:sp>
      <p:sp>
        <p:nvSpPr>
          <p:cNvPr id="7" name="PlaceHolder 7"/>
          <p:cNvSpPr>
            <a:spLocks noGrp="1"/>
          </p:cNvSpPr>
          <p:nvPr>
            <p:ph type="body"/>
          </p:nvPr>
        </p:nvSpPr>
        <p:spPr>
          <a:xfrm>
            <a:off x="5483160" y="40725720"/>
            <a:ext cx="9102240" cy="2077560"/>
          </a:xfrm>
          <a:prstGeom prst="rect">
            <a:avLst/>
          </a:prstGeom>
        </p:spPr>
        <p:txBody>
          <a:bodyPr lIns="90000" rIns="90000" tIns="45000" bIns="45000"/>
          <a:p>
            <a:pPr>
              <a:buSzPct val="45000"/>
              <a:buFont typeface="StarSymbol"/>
              <a:buChar char=""/>
            </a:pPr>
            <a:r>
              <a:rPr lang="en-US" sz="4000">
                <a:solidFill>
                  <a:srgbClr val="000000"/>
                </a:solidFill>
                <a:latin typeface="Fontys Frutiger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4000">
                <a:solidFill>
                  <a:srgbClr val="000000"/>
                </a:solidFill>
                <a:latin typeface="Fontys Frutiger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4000">
                <a:solidFill>
                  <a:srgbClr val="000000"/>
                </a:solidFill>
                <a:latin typeface="Fontys Frutiger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4000">
                <a:solidFill>
                  <a:srgbClr val="000000"/>
                </a:solidFill>
                <a:latin typeface="Fontys Frutiger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4000">
                <a:solidFill>
                  <a:srgbClr val="000000"/>
                </a:solidFill>
                <a:latin typeface="Fontys Frutiger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4000">
                <a:solidFill>
                  <a:srgbClr val="000000"/>
                </a:solidFill>
                <a:latin typeface="Fontys Frutiger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en-US" sz="4000">
                <a:solidFill>
                  <a:srgbClr val="000000"/>
                </a:solidFill>
                <a:latin typeface="Fontys Frutiger"/>
              </a:rPr>
              <a:t>Seventh Outline LevelInsert contact details here</a:t>
            </a:r>
            <a:endParaRPr/>
          </a:p>
        </p:txBody>
      </p:sp>
      <p:sp>
        <p:nvSpPr>
          <p:cNvPr id="8" name="PlaceHolder 8"/>
          <p:cNvSpPr>
            <a:spLocks noGrp="1"/>
          </p:cNvSpPr>
          <p:nvPr>
            <p:ph type="body"/>
          </p:nvPr>
        </p:nvSpPr>
        <p:spPr>
          <a:xfrm>
            <a:off x="720000" y="36322200"/>
            <a:ext cx="27298440" cy="2077560"/>
          </a:xfrm>
          <a:prstGeom prst="rect">
            <a:avLst/>
          </a:prstGeom>
        </p:spPr>
        <p:txBody>
          <a:bodyPr lIns="0" rIns="0" tIns="45000" bIns="45000" anchor="b"/>
          <a:p>
            <a:pPr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Fontys Frutiger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solidFill>
                  <a:srgbClr val="000000"/>
                </a:solidFill>
                <a:latin typeface="Fontys Frutiger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Fontys Frutiger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800">
                <a:solidFill>
                  <a:srgbClr val="000000"/>
                </a:solidFill>
                <a:latin typeface="Fontys Frutiger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Fontys Frutiger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Fontys Frutiger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en-US" sz="2800">
                <a:solidFill>
                  <a:srgbClr val="000000"/>
                </a:solidFill>
                <a:latin typeface="Fontys Frutiger"/>
              </a:rPr>
              <a:t>Seventh Outline LevelInsert footnotes or miscellaneous stuff (other affiliations than Fontys, et cetera) here.</a:t>
            </a:r>
            <a:endParaRPr/>
          </a:p>
        </p:txBody>
      </p:sp>
      <p:sp>
        <p:nvSpPr>
          <p:cNvPr id="9" name="CustomShape 9"/>
          <p:cNvSpPr/>
          <p:nvPr/>
        </p:nvSpPr>
        <p:spPr>
          <a:xfrm>
            <a:off x="720000" y="38548080"/>
            <a:ext cx="18405720" cy="1736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nl-NL" sz="10800">
                <a:solidFill>
                  <a:srgbClr val="ffffff"/>
                </a:solidFill>
                <a:latin typeface="Fontys Frutiger"/>
              </a:rPr>
              <a:t>Minor Adaptive Robotics</a:t>
            </a:r>
            <a:endParaRPr/>
          </a:p>
        </p:txBody>
      </p:sp>
      <p:sp>
        <p:nvSpPr>
          <p:cNvPr id="10" name="PlaceHolder 10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 sz="8200">
                <a:latin typeface="Calibri"/>
              </a:rPr>
              <a:t>Click to edit the title text format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jpeg"/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5" Type="http://schemas.openxmlformats.org/officeDocument/2006/relationships/image" Target="../media/image8.tiff"/><Relationship Id="rId6" Type="http://schemas.openxmlformats.org/officeDocument/2006/relationships/image" Target="../media/image9.tiff"/><Relationship Id="rId7" Type="http://schemas.openxmlformats.org/officeDocument/2006/relationships/image" Target="../media/image10.tiff"/><Relationship Id="rId8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Shape 1"/>
          <p:cNvSpPr txBox="1"/>
          <p:nvPr/>
        </p:nvSpPr>
        <p:spPr>
          <a:xfrm>
            <a:off x="1175760" y="-917640"/>
            <a:ext cx="24935400" cy="2773800"/>
          </a:xfrm>
          <a:prstGeom prst="rect">
            <a:avLst/>
          </a:prstGeom>
        </p:spPr>
        <p:txBody>
          <a:bodyPr lIns="720000" rIns="720000" tIns="0" bIns="108000" anchor="b"/>
          <a:p>
            <a:pPr algn="r">
              <a:lnSpc>
                <a:spcPct val="100000"/>
              </a:lnSpc>
            </a:pPr>
            <a:r>
              <a:rPr lang="en-US" sz="10800">
                <a:solidFill>
                  <a:srgbClr val="ffffff"/>
                </a:solidFill>
                <a:latin typeface="Fontys Frutiger"/>
              </a:rPr>
              <a:t>Minor robot logistics 2</a:t>
            </a:r>
            <a:endParaRPr/>
          </a:p>
        </p:txBody>
      </p:sp>
      <p:sp>
        <p:nvSpPr>
          <p:cNvPr id="46" name="TextShape 2"/>
          <p:cNvSpPr txBox="1"/>
          <p:nvPr/>
        </p:nvSpPr>
        <p:spPr>
          <a:xfrm>
            <a:off x="4620240" y="3066120"/>
            <a:ext cx="28324800" cy="1439640"/>
          </a:xfrm>
          <a:prstGeom prst="rect">
            <a:avLst/>
          </a:prstGeom>
        </p:spPr>
        <p:txBody>
          <a:bodyPr lIns="720000" rIns="720000" tIns="0" bIns="0"/>
          <a:p>
            <a:pPr>
              <a:lnSpc>
                <a:spcPct val="100000"/>
              </a:lnSpc>
            </a:pPr>
            <a:r>
              <a:rPr lang="en-US" sz="6600">
                <a:solidFill>
                  <a:srgbClr val="000000"/>
                </a:solidFill>
                <a:latin typeface="Fontys Frutiger"/>
              </a:rPr>
              <a:t>Remco Aarts, Jeroen van den Akker, Robert Delmaar, Bas Janssen, Addie Perenboom, Dimitri Waard</a:t>
            </a:r>
            <a:endParaRPr/>
          </a:p>
        </p:txBody>
      </p:sp>
      <p:sp>
        <p:nvSpPr>
          <p:cNvPr id="47" name="TextShape 3"/>
          <p:cNvSpPr txBox="1"/>
          <p:nvPr/>
        </p:nvSpPr>
        <p:spPr>
          <a:xfrm>
            <a:off x="7985160" y="40766040"/>
            <a:ext cx="11308320" cy="2077560"/>
          </a:xfrm>
          <a:prstGeom prst="rect">
            <a:avLst/>
          </a:prstGeom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4000">
                <a:solidFill>
                  <a:srgbClr val="000000"/>
                </a:solidFill>
                <a:latin typeface="Fontys Frutiger"/>
              </a:rPr>
              <a:t>Correspondence to:</a:t>
            </a:r>
            <a:r>
              <a:rPr lang="en-US" sz="4000">
                <a:solidFill>
                  <a:srgbClr val="000000"/>
                </a:solidFill>
                <a:latin typeface="Fontys Frutiger"/>
              </a:rPr>
              <a:t>
</a:t>
            </a:r>
            <a:r>
              <a:rPr lang="en-US" sz="4000">
                <a:solidFill>
                  <a:srgbClr val="000000"/>
                </a:solidFill>
                <a:latin typeface="Fontys Frutiger"/>
              </a:rPr>
              <a:t>Robert Delmaar</a:t>
            </a:r>
            <a:r>
              <a:rPr lang="en-US" sz="4000">
                <a:solidFill>
                  <a:srgbClr val="000000"/>
                </a:solidFill>
                <a:latin typeface="Fontys Frutiger"/>
              </a:rPr>
              <a:t>
</a:t>
            </a:r>
            <a:r>
              <a:rPr lang="en-US" sz="4000">
                <a:solidFill>
                  <a:srgbClr val="000000"/>
                </a:solidFill>
                <a:latin typeface="Fontys Frutiger"/>
              </a:rPr>
              <a:t>r.delmaar.student@student.fontys.nl</a:t>
            </a:r>
            <a:r>
              <a:rPr lang="en-US" sz="4000">
                <a:solidFill>
                  <a:srgbClr val="000000"/>
                </a:solidFill>
                <a:latin typeface="Fontys Frutiger"/>
              </a:rPr>
              <a:t>
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48" name="TextShape 4"/>
          <p:cNvSpPr txBox="1"/>
          <p:nvPr/>
        </p:nvSpPr>
        <p:spPr>
          <a:xfrm>
            <a:off x="720000" y="36322200"/>
            <a:ext cx="27298440" cy="2077560"/>
          </a:xfrm>
          <a:prstGeom prst="rect">
            <a:avLst/>
          </a:prstGeom>
        </p:spPr>
        <p:txBody>
          <a:bodyPr lIns="0" rIns="0" tIns="45000" bIns="45000" anchor="b"/>
          <a:p>
            <a:endParaRPr/>
          </a:p>
        </p:txBody>
      </p:sp>
      <p:sp>
        <p:nvSpPr>
          <p:cNvPr id="49" name="CustomShape 5"/>
          <p:cNvSpPr/>
          <p:nvPr/>
        </p:nvSpPr>
        <p:spPr>
          <a:xfrm>
            <a:off x="794880" y="6517440"/>
            <a:ext cx="13697640" cy="9110160"/>
          </a:xfrm>
          <a:prstGeom prst="rect">
            <a:avLst/>
          </a:prstGeom>
          <a:noFill/>
          <a:ln w="50760">
            <a:solidFill>
              <a:srgbClr val="663366"/>
            </a:solidFill>
            <a:round/>
          </a:ln>
        </p:spPr>
        <p:txBody>
          <a:bodyPr lIns="360000" rIns="360000" tIns="360000" bIns="360000"/>
          <a:p>
            <a:pPr>
              <a:lnSpc>
                <a:spcPct val="100000"/>
              </a:lnSpc>
            </a:pPr>
            <a:r>
              <a:rPr lang="nl-NL" sz="5400">
                <a:solidFill>
                  <a:srgbClr val="000000"/>
                </a:solidFill>
                <a:latin typeface="Fontys Frutiger"/>
              </a:rPr>
              <a:t>Introduction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nl-NL" sz="4400">
                <a:solidFill>
                  <a:srgbClr val="000000"/>
                </a:solidFill>
                <a:latin typeface="Fontys Frutiger"/>
              </a:rPr>
              <a:t>This is a 14 week project form the minor Adaptive Robotics. 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nl-NL" sz="4400">
                <a:solidFill>
                  <a:srgbClr val="000000"/>
                </a:solidFill>
                <a:latin typeface="Fontys Frutiger"/>
              </a:rPr>
              <a:t>The goal project decentralized multi-robot logistics is to create the industry 4.0 by using Turtlebots to transport products. 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nl-NL" sz="4400">
                <a:solidFill>
                  <a:srgbClr val="000000"/>
                </a:solidFill>
                <a:latin typeface="Fontys Frutiger"/>
              </a:rPr>
              <a:t>In this project the Turtlebots are decentralized. That means that the robots decide who will pick up the products.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50" name="CustomShape 6"/>
          <p:cNvSpPr/>
          <p:nvPr/>
        </p:nvSpPr>
        <p:spPr>
          <a:xfrm>
            <a:off x="15858000" y="6444000"/>
            <a:ext cx="13697640" cy="9110160"/>
          </a:xfrm>
          <a:prstGeom prst="rect">
            <a:avLst/>
          </a:prstGeom>
          <a:noFill/>
          <a:ln w="50760">
            <a:solidFill>
              <a:srgbClr val="663366"/>
            </a:solidFill>
            <a:round/>
          </a:ln>
        </p:spPr>
        <p:txBody>
          <a:bodyPr lIns="360000" rIns="360000" tIns="360000" bIns="360000" anchor="b"/>
          <a:p>
            <a:pPr>
              <a:lnSpc>
                <a:spcPct val="100000"/>
              </a:lnSpc>
            </a:pPr>
            <a:r>
              <a:rPr lang="nl-NL" sz="4000">
                <a:solidFill>
                  <a:srgbClr val="000000"/>
                </a:solidFill>
                <a:latin typeface="Fontys Frutiger"/>
              </a:rPr>
              <a:t>Figure 1</a:t>
            </a:r>
            <a:r>
              <a:rPr lang="nl-NL" sz="4000">
                <a:solidFill>
                  <a:srgbClr val="000000"/>
                </a:solidFill>
                <a:latin typeface="Fontys Frutiger"/>
              </a:rPr>
              <a:t> – The mechanical design. </a:t>
            </a:r>
            <a:endParaRPr/>
          </a:p>
        </p:txBody>
      </p:sp>
      <p:sp>
        <p:nvSpPr>
          <p:cNvPr id="51" name="CustomShape 7"/>
          <p:cNvSpPr/>
          <p:nvPr/>
        </p:nvSpPr>
        <p:spPr>
          <a:xfrm>
            <a:off x="720000" y="16750440"/>
            <a:ext cx="13697640" cy="9110160"/>
          </a:xfrm>
          <a:prstGeom prst="rect">
            <a:avLst/>
          </a:prstGeom>
          <a:noFill/>
          <a:ln w="50760">
            <a:solidFill>
              <a:srgbClr val="663366"/>
            </a:solidFill>
            <a:round/>
          </a:ln>
        </p:spPr>
        <p:txBody>
          <a:bodyPr lIns="360000" rIns="360000" tIns="360000" bIns="360000"/>
          <a:p>
            <a:pPr>
              <a:lnSpc>
                <a:spcPct val="100000"/>
              </a:lnSpc>
            </a:pPr>
            <a:r>
              <a:rPr lang="nl-NL" sz="5400">
                <a:solidFill>
                  <a:srgbClr val="000000"/>
                </a:solidFill>
                <a:latin typeface="Fontys Frutiger"/>
              </a:rPr>
              <a:t>Hardware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nl-NL" sz="4000">
                <a:solidFill>
                  <a:srgbClr val="000000"/>
                </a:solidFill>
                <a:latin typeface="Fontys Frutiger"/>
              </a:rPr>
              <a:t>Morphological chart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nl-NL" sz="4000">
                <a:solidFill>
                  <a:srgbClr val="000000"/>
                </a:solidFill>
                <a:latin typeface="Fontys Frutiger"/>
              </a:rPr>
              <a:t>Multiple specializations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nl-NL" sz="4000">
                <a:solidFill>
                  <a:srgbClr val="000000"/>
                </a:solidFill>
                <a:latin typeface="Fontys Frutiger"/>
              </a:rPr>
              <a:t>Gripper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nl-NL" sz="4000">
                <a:solidFill>
                  <a:srgbClr val="000000"/>
                </a:solidFill>
                <a:latin typeface="Fontys Frutiger"/>
              </a:rPr>
              <a:t>Carriage 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52" name="CustomShape 8"/>
          <p:cNvSpPr/>
          <p:nvPr/>
        </p:nvSpPr>
        <p:spPr>
          <a:xfrm>
            <a:off x="15858000" y="27030600"/>
            <a:ext cx="13697640" cy="9138960"/>
          </a:xfrm>
          <a:prstGeom prst="rect">
            <a:avLst/>
          </a:prstGeom>
          <a:noFill/>
          <a:ln w="50760">
            <a:solidFill>
              <a:srgbClr val="663366"/>
            </a:solidFill>
            <a:round/>
          </a:ln>
        </p:spPr>
        <p:txBody>
          <a:bodyPr lIns="360000" rIns="360000" tIns="360000" bIns="360000"/>
          <a:p>
            <a:pPr>
              <a:lnSpc>
                <a:spcPct val="100000"/>
              </a:lnSpc>
            </a:pPr>
            <a:r>
              <a:rPr lang="nl-NL" sz="5400">
                <a:solidFill>
                  <a:srgbClr val="000000"/>
                </a:solidFill>
                <a:latin typeface="Fontys Frutiger"/>
              </a:rPr>
              <a:t>References (in APA style)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eriod"/>
            </a:pPr>
            <a:r>
              <a:rPr lang="nl-NL" sz="4000">
                <a:solidFill>
                  <a:srgbClr val="000000"/>
                </a:solidFill>
                <a:latin typeface="Calibri"/>
              </a:rPr>
              <a:t>Nevin, A. (1990). The changing of teacher education special education. </a:t>
            </a:r>
            <a:r>
              <a:rPr i="1" lang="nl-NL" sz="4000">
                <a:solidFill>
                  <a:srgbClr val="000000"/>
                </a:solidFill>
                <a:latin typeface="Calibri"/>
              </a:rPr>
              <a:t>Teacher Education and Special Education: The Journal of the Teacher Education Division of the Council for Exceptional Children</a:t>
            </a:r>
            <a:r>
              <a:rPr lang="nl-NL" sz="4000">
                <a:solidFill>
                  <a:srgbClr val="000000"/>
                </a:solidFill>
                <a:latin typeface="Calibri"/>
              </a:rPr>
              <a:t>, </a:t>
            </a:r>
            <a:r>
              <a:rPr i="1" lang="nl-NL" sz="4000">
                <a:solidFill>
                  <a:srgbClr val="000000"/>
                </a:solidFill>
                <a:latin typeface="Calibri"/>
              </a:rPr>
              <a:t>13</a:t>
            </a:r>
            <a:r>
              <a:rPr lang="nl-NL" sz="4000">
                <a:solidFill>
                  <a:srgbClr val="000000"/>
                </a:solidFill>
                <a:latin typeface="Calibri"/>
              </a:rPr>
              <a:t>(3-4), 147-148.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eriod"/>
            </a:pPr>
            <a:r>
              <a:rPr lang="nl-NL" sz="4000">
                <a:solidFill>
                  <a:srgbClr val="000000"/>
                </a:solidFill>
                <a:latin typeface="Fontys Frutiger"/>
              </a:rPr>
              <a:t>Simmons, B. (2015, January 9). The tale of two Flaccos. Retrieved from </a:t>
            </a:r>
            <a:r>
              <a:rPr lang="nl-NL" sz="4000" u="sng">
                <a:solidFill>
                  <a:srgbClr val="17bbfd"/>
                </a:solidFill>
                <a:latin typeface="Fontys Frutiger"/>
              </a:rPr>
              <a:t>http://grantland.com/the-triangle/the-tale-of-two-flaccos</a:t>
            </a:r>
            <a:r>
              <a:rPr lang="nl-NL" sz="4000" u="sng">
                <a:solidFill>
                  <a:srgbClr val="17bbfd"/>
                </a:solidFill>
                <a:latin typeface="Fontys Frutiger"/>
              </a:rPr>
              <a:t>/</a:t>
            </a:r>
            <a:r>
              <a:rPr lang="nl-NL" sz="4000">
                <a:solidFill>
                  <a:srgbClr val="000000"/>
                </a:solidFill>
                <a:latin typeface="Fontys Frutiger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53" name="Afbeelding 16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6272000" y="6696000"/>
            <a:ext cx="12617280" cy="7710480"/>
          </a:xfrm>
          <a:prstGeom prst="rect">
            <a:avLst/>
          </a:prstGeom>
          <a:ln>
            <a:noFill/>
          </a:ln>
        </p:spPr>
      </p:pic>
      <p:sp>
        <p:nvSpPr>
          <p:cNvPr id="54" name="CustomShape 9"/>
          <p:cNvSpPr/>
          <p:nvPr/>
        </p:nvSpPr>
        <p:spPr>
          <a:xfrm>
            <a:off x="15858000" y="16654680"/>
            <a:ext cx="13697640" cy="9112320"/>
          </a:xfrm>
          <a:prstGeom prst="rect">
            <a:avLst/>
          </a:prstGeom>
          <a:noFill/>
          <a:ln w="50760">
            <a:solidFill>
              <a:srgbClr val="663366"/>
            </a:solidFill>
            <a:round/>
          </a:ln>
        </p:spPr>
        <p:txBody>
          <a:bodyPr lIns="360000" rIns="360000" tIns="360000" bIns="360000" anchor="b"/>
          <a:p>
            <a:pPr>
              <a:lnSpc>
                <a:spcPct val="100000"/>
              </a:lnSpc>
            </a:pPr>
            <a:r>
              <a:rPr lang="nl-NL" sz="4000">
                <a:solidFill>
                  <a:srgbClr val="000000"/>
                </a:solidFill>
                <a:latin typeface="Fontys Frutiger"/>
              </a:rPr>
              <a:t>Figure 2</a:t>
            </a:r>
            <a:r>
              <a:rPr lang="nl-NL" sz="4000">
                <a:solidFill>
                  <a:srgbClr val="000000"/>
                </a:solidFill>
                <a:latin typeface="Fontys Frutiger"/>
              </a:rPr>
              <a:t> – The gripper</a:t>
            </a:r>
            <a:endParaRPr/>
          </a:p>
        </p:txBody>
      </p:sp>
      <p:sp>
        <p:nvSpPr>
          <p:cNvPr id="55" name="CustomShape 10"/>
          <p:cNvSpPr/>
          <p:nvPr/>
        </p:nvSpPr>
        <p:spPr>
          <a:xfrm>
            <a:off x="1175760" y="496440"/>
            <a:ext cx="24935400" cy="2773800"/>
          </a:xfrm>
          <a:prstGeom prst="rect">
            <a:avLst/>
          </a:prstGeom>
          <a:noFill/>
          <a:ln>
            <a:noFill/>
          </a:ln>
        </p:spPr>
        <p:txBody>
          <a:bodyPr lIns="720000" rIns="720000" tIns="0" bIns="108000" anchor="b"/>
          <a:p>
            <a:pPr algn="r">
              <a:lnSpc>
                <a:spcPct val="100000"/>
              </a:lnSpc>
            </a:pPr>
            <a:r>
              <a:rPr lang="nl-NL" sz="8800">
                <a:solidFill>
                  <a:srgbClr val="ffffff"/>
                </a:solidFill>
                <a:latin typeface="Fontys Frutiger"/>
              </a:rPr>
              <a:t>Decentralized control</a:t>
            </a:r>
            <a:endParaRPr/>
          </a:p>
        </p:txBody>
      </p:sp>
      <p:sp>
        <p:nvSpPr>
          <p:cNvPr id="56" name="CustomShape 11"/>
          <p:cNvSpPr/>
          <p:nvPr/>
        </p:nvSpPr>
        <p:spPr>
          <a:xfrm>
            <a:off x="720000" y="27030600"/>
            <a:ext cx="13697640" cy="9137160"/>
          </a:xfrm>
          <a:prstGeom prst="rect">
            <a:avLst/>
          </a:prstGeom>
          <a:noFill/>
          <a:ln w="50760">
            <a:solidFill>
              <a:srgbClr val="663366"/>
            </a:solidFill>
            <a:round/>
          </a:ln>
        </p:spPr>
        <p:txBody>
          <a:bodyPr lIns="360000" rIns="360000" tIns="360000" bIns="360000"/>
          <a:p>
            <a:pPr>
              <a:lnSpc>
                <a:spcPct val="100000"/>
              </a:lnSpc>
            </a:pPr>
            <a:r>
              <a:rPr lang="nl-NL" sz="5400">
                <a:solidFill>
                  <a:srgbClr val="000000"/>
                </a:solidFill>
                <a:latin typeface="Fontys Frutiger"/>
              </a:rPr>
              <a:t>Software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nl-NL" sz="4000">
                <a:solidFill>
                  <a:srgbClr val="000000"/>
                </a:solidFill>
                <a:latin typeface="Fontys Frutiger"/>
              </a:rPr>
              <a:t>Simulations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nl-NL" sz="4000">
                <a:solidFill>
                  <a:srgbClr val="000000"/>
                </a:solidFill>
                <a:latin typeface="Fontys Frutiger"/>
              </a:rPr>
              <a:t>Scales to more robots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nl-NL" sz="4000">
                <a:solidFill>
                  <a:srgbClr val="000000"/>
                </a:solidFill>
                <a:latin typeface="Fontys Frutiger"/>
              </a:rPr>
              <a:t>Desision calculation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nl-NL" sz="4000">
                <a:solidFill>
                  <a:srgbClr val="000000"/>
                </a:solidFill>
                <a:latin typeface="Fontys Frutiger"/>
              </a:rPr>
              <a:t>Decision tree</a:t>
            </a:r>
            <a:endParaRPr/>
          </a:p>
        </p:txBody>
      </p:sp>
      <p:pic>
        <p:nvPicPr>
          <p:cNvPr id="57" name="Afbeelding 1" descr=""/>
          <p:cNvPicPr/>
          <p:nvPr/>
        </p:nvPicPr>
        <p:blipFill>
          <a:blip r:embed="rId2"/>
          <a:srcRect l="123381" t="0" r="-288498" b="0"/>
          <a:stretch>
            <a:fillRect/>
          </a:stretch>
        </p:blipFill>
        <p:spPr>
          <a:xfrm>
            <a:off x="16246800" y="16837200"/>
            <a:ext cx="10757880" cy="7776720"/>
          </a:xfrm>
          <a:prstGeom prst="rect">
            <a:avLst/>
          </a:prstGeom>
          <a:ln>
            <a:noFill/>
          </a:ln>
        </p:spPr>
      </p:pic>
      <p:pic>
        <p:nvPicPr>
          <p:cNvPr id="58" name="Afbeelding 2" descr=""/>
          <p:cNvPicPr/>
          <p:nvPr/>
        </p:nvPicPr>
        <p:blipFill>
          <a:blip r:embed="rId3"/>
          <a:stretch>
            <a:fillRect/>
          </a:stretch>
        </p:blipFill>
        <p:spPr>
          <a:xfrm rot="996000">
            <a:off x="8133840" y="27654840"/>
            <a:ext cx="5141160" cy="2759400"/>
          </a:xfrm>
          <a:prstGeom prst="rect">
            <a:avLst/>
          </a:prstGeom>
          <a:ln>
            <a:noFill/>
          </a:ln>
        </p:spPr>
      </p:pic>
      <p:pic>
        <p:nvPicPr>
          <p:cNvPr id="59" name="Afbeelding 4" descr=""/>
          <p:cNvPicPr/>
          <p:nvPr/>
        </p:nvPicPr>
        <p:blipFill>
          <a:blip r:embed="rId4"/>
          <a:stretch>
            <a:fillRect/>
          </a:stretch>
        </p:blipFill>
        <p:spPr>
          <a:xfrm rot="1656000">
            <a:off x="765720" y="32967720"/>
            <a:ext cx="6254280" cy="1410480"/>
          </a:xfrm>
          <a:prstGeom prst="rect">
            <a:avLst/>
          </a:prstGeom>
          <a:ln>
            <a:noFill/>
          </a:ln>
        </p:spPr>
      </p:pic>
      <p:pic>
        <p:nvPicPr>
          <p:cNvPr id="60" name="Afbeelding 6" descr=""/>
          <p:cNvPicPr/>
          <p:nvPr/>
        </p:nvPicPr>
        <p:blipFill>
          <a:blip r:embed="rId5"/>
          <a:stretch>
            <a:fillRect/>
          </a:stretch>
        </p:blipFill>
        <p:spPr>
          <a:xfrm>
            <a:off x="6624000" y="30168000"/>
            <a:ext cx="8199000" cy="3038760"/>
          </a:xfrm>
          <a:prstGeom prst="rect">
            <a:avLst/>
          </a:prstGeom>
          <a:ln>
            <a:noFill/>
          </a:ln>
        </p:spPr>
      </p:pic>
      <p:pic>
        <p:nvPicPr>
          <p:cNvPr id="61" name="Afbeelding 8" descr=""/>
          <p:cNvPicPr/>
          <p:nvPr/>
        </p:nvPicPr>
        <p:blipFill>
          <a:blip r:embed="rId6"/>
          <a:stretch>
            <a:fillRect/>
          </a:stretch>
        </p:blipFill>
        <p:spPr>
          <a:xfrm rot="21073800">
            <a:off x="7800120" y="32992920"/>
            <a:ext cx="6413040" cy="3174480"/>
          </a:xfrm>
          <a:prstGeom prst="rect">
            <a:avLst/>
          </a:prstGeom>
          <a:ln>
            <a:noFill/>
          </a:ln>
        </p:spPr>
      </p:pic>
      <p:pic>
        <p:nvPicPr>
          <p:cNvPr id="62" name="Afbeelding 9" descr=""/>
          <p:cNvPicPr/>
          <p:nvPr/>
        </p:nvPicPr>
        <p:blipFill>
          <a:blip r:embed="rId7"/>
          <a:stretch>
            <a:fillRect/>
          </a:stretch>
        </p:blipFill>
        <p:spPr>
          <a:xfrm>
            <a:off x="8199360" y="17198280"/>
            <a:ext cx="6009480" cy="7985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